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72" r:id="rId13"/>
    <p:sldId id="274" r:id="rId14"/>
    <p:sldId id="275" r:id="rId15"/>
    <p:sldId id="276" r:id="rId16"/>
    <p:sldId id="278" r:id="rId17"/>
    <p:sldId id="279" r:id="rId18"/>
    <p:sldId id="283" r:id="rId19"/>
    <p:sldId id="281" r:id="rId20"/>
    <p:sldId id="282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17549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944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0295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2518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4785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8816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9828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59702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40132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9571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71944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262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57299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7829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6441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6811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3836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5838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1299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769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63" name="Google Shape;16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4471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68312" y="404812"/>
            <a:ext cx="8351837" cy="2701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КРАТКАЯ ПРЕЗЕНТАЦИЯ</a:t>
            </a: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ОСНОВНОЙ ОБРАЗОВАТЕЛЬНОЙ ПРОГРАММЫ</a:t>
            </a: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lang="en-US" sz="18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Муниципального</a:t>
            </a:r>
            <a:r>
              <a:rPr lang="en-US" sz="18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бюджетного</a:t>
            </a:r>
            <a:r>
              <a:rPr lang="en-US" sz="18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дошкольного</a:t>
            </a:r>
            <a:r>
              <a:rPr lang="en-US" sz="18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образовательного</a:t>
            </a:r>
            <a:r>
              <a:rPr lang="en-US" sz="18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учреждения</a:t>
            </a:r>
            <a:r>
              <a:rPr lang="en-US" sz="18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ru-RU" sz="18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«Детский сад «Кораблик» </a:t>
            </a:r>
            <a:r>
              <a:rPr lang="ru-RU" sz="1800" b="1" i="0" u="none" strike="noStrike" cap="none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с.Хмыловка</a:t>
            </a:r>
            <a:endParaRPr lang="ru-RU" sz="1800" b="1" i="0" u="none" strike="noStrike" cap="none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/>
                <a:cs typeface="Times New Roman"/>
                <a:sym typeface="Times New Roman"/>
              </a:rPr>
              <a:t>для родителей ( законных представителей ) воспитанников ДОУ</a:t>
            </a:r>
            <a:endParaRPr sz="1600" dirty="0">
              <a:solidFill>
                <a:schemeClr val="bg2"/>
              </a:solidFill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/>
          </a:p>
        </p:txBody>
      </p:sp>
      <p:pic>
        <p:nvPicPr>
          <p:cNvPr id="90" name="Google Shape;90;p13" descr="E:\Фоны_для_през\novaya_shapka_sad5_kopiya1.jpg"/>
          <p:cNvPicPr preferRelativeResize="0"/>
          <p:nvPr/>
        </p:nvPicPr>
        <p:blipFill rotWithShape="1">
          <a:blip r:embed="rId3">
            <a:alphaModFix/>
          </a:blip>
          <a:srcRect r="14021"/>
          <a:stretch/>
        </p:blipFill>
        <p:spPr>
          <a:xfrm>
            <a:off x="698500" y="3284537"/>
            <a:ext cx="7891462" cy="266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/>
          <p:cNvSpPr txBox="1">
            <a:spLocks noGrp="1"/>
          </p:cNvSpPr>
          <p:nvPr>
            <p:ph type="body" idx="1"/>
          </p:nvPr>
        </p:nvSpPr>
        <p:spPr>
          <a:xfrm>
            <a:off x="227012" y="247650"/>
            <a:ext cx="8689975" cy="554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направлена на создание социальной ситуации развития дошкольников, социальных и материальных   условий, основанных на позиции ребенка как субъекта образовательных отношений, открывающей возможности позитивной социализации ребенка, формирование у него активной уверенной позиции, формирования у него доверия к миру, к людям, к себе, его личностного и познавательного развития, развития   инициативности,   творческих   способностей    посредством   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культуросообразных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и   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возрастосообразных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видов    деятельности в сотрудничестве со взрослыми и другими детьми, а так же обеспечение здоровья и безопасности детей.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Программы на разных возрастных этапах развития и социализации дошкольников конструируется мотивирующая образовательная среда, которая представляет собой систему условий для развития ребенка, включая пространственно-временные (гибкость,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трансформируемость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пространства, его предметное наполнение, гибкость планирования), социальные (формы сотрудничества и общения, ролевые и межличностные отношения всех участников образовательных отношений, включая педагогов, детей и их родителей (законных представителей)), условия детской активности (доступность и разнообразие видов деятельности соответственно возрасту и задачам развития каждого ребенка), материально-технические, кадровые и иные условия образовательной деятельности.</a:t>
            </a:r>
          </a:p>
          <a:p>
            <a:pPr marL="449262" marR="0" lvl="0" indent="-449262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sz="1800" dirty="0"/>
          </a:p>
        </p:txBody>
      </p:sp>
      <p:grpSp>
        <p:nvGrpSpPr>
          <p:cNvPr id="177" name="Google Shape;177;p22"/>
          <p:cNvGrpSpPr/>
          <p:nvPr/>
        </p:nvGrpSpPr>
        <p:grpSpPr>
          <a:xfrm>
            <a:off x="0" y="6021387"/>
            <a:ext cx="9144000" cy="679450"/>
            <a:chOff x="1" y="6093297"/>
            <a:chExt cx="9143999" cy="764703"/>
          </a:xfrm>
        </p:grpSpPr>
        <p:pic>
          <p:nvPicPr>
            <p:cNvPr id="178" name="Google Shape;178;p2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" y="6107520"/>
              <a:ext cx="4572000" cy="7504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2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485347" y="6093297"/>
              <a:ext cx="4658653" cy="7647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0" name="Google Shape;180;p22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5"/>
          <p:cNvSpPr txBox="1">
            <a:spLocks noGrp="1"/>
          </p:cNvSpPr>
          <p:nvPr>
            <p:ph type="body" idx="1"/>
          </p:nvPr>
        </p:nvSpPr>
        <p:spPr>
          <a:xfrm>
            <a:off x="395287" y="440675"/>
            <a:ext cx="8291512" cy="521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fontAlgn="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части, формируемой участниками образовательных отношений (вариативная часть)</a:t>
            </a:r>
          </a:p>
          <a:p>
            <a:pPr fontAlgn="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и углубление основного образовательного содержания, позволяющего удовлетворить разнообразные образовательные потребности современной семьи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избирательные</a:t>
            </a:r>
          </a:p>
          <a:p>
            <a:pPr fontAlgn="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интересы дошкольников, реализовать</a:t>
            </a:r>
          </a:p>
          <a:p>
            <a:pPr fontAlgn="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развивающий потенциал образования с учетом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особенностей.</a:t>
            </a:r>
          </a:p>
          <a:p>
            <a:pPr fontAlgn="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повышения экологической культуры дошкольников, воспитания у них бережного отношения к окружающему миру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расширения экологического кругозора и познавательно-исследовательских</a:t>
            </a:r>
          </a:p>
          <a:p>
            <a:pPr fontAlgn="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интересов.</a:t>
            </a:r>
            <a:endParaRPr sz="2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Google Shape;209;p25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5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/>
          </a:p>
        </p:txBody>
      </p:sp>
      <p:grpSp>
        <p:nvGrpSpPr>
          <p:cNvPr id="211" name="Google Shape;211;p25"/>
          <p:cNvGrpSpPr/>
          <p:nvPr/>
        </p:nvGrpSpPr>
        <p:grpSpPr>
          <a:xfrm>
            <a:off x="0" y="5949950"/>
            <a:ext cx="9144000" cy="763587"/>
            <a:chOff x="1" y="6093297"/>
            <a:chExt cx="9143999" cy="764703"/>
          </a:xfrm>
        </p:grpSpPr>
        <p:pic>
          <p:nvPicPr>
            <p:cNvPr id="212" name="Google Shape;212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" y="6107520"/>
              <a:ext cx="4572000" cy="7504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485347" y="6093297"/>
              <a:ext cx="4658653" cy="76470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4" name="Google Shape;21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8831" y="2113002"/>
            <a:ext cx="2330450" cy="2227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9"/>
          <p:cNvSpPr txBox="1">
            <a:spLocks noGrp="1"/>
          </p:cNvSpPr>
          <p:nvPr>
            <p:ph type="body" idx="1"/>
          </p:nvPr>
        </p:nvSpPr>
        <p:spPr>
          <a:xfrm>
            <a:off x="468312" y="384175"/>
            <a:ext cx="8218487" cy="579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fontAlgn="t"/>
            <a:r>
              <a:rPr lang="ru-RU" sz="1600" b="1" dirty="0"/>
              <a:t> </a:t>
            </a:r>
            <a:endParaRPr lang="ru-RU" sz="1600" dirty="0"/>
          </a:p>
          <a:p>
            <a:pPr fontAlgn="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специфики приоритетного направления МБДОУ «Детский сад «Кораблик»</a:t>
            </a:r>
          </a:p>
          <a:p>
            <a:pPr fontAlgn="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способностей визуального и эмоционального восприятия красоты внешнего мира, сферы искусства, а также развитие самостоятельной творческой активности в мире прекрасного.</a:t>
            </a:r>
          </a:p>
          <a:p>
            <a:pPr fontAlgn="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	условий	для	развития художественно- творческих способностей детей в различных видах деятельности.</a:t>
            </a:r>
          </a:p>
          <a:p>
            <a:pPr fontAlgn="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интереса к восприятию и пониманию произведений искусства, окружающего мира.</a:t>
            </a:r>
          </a:p>
          <a:p>
            <a:pPr fontAlgn="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художественного вкуса.</a:t>
            </a:r>
          </a:p>
          <a:p>
            <a:pPr fontAlgn="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эмоциональной сферы эстетических чувств, личных приоритетов и интересов — формирование собственной коллекции художественных образов, благодаря чему внутренняя жизнь личности ребёнка приобретёт насыщенность и содержательность.</a:t>
            </a:r>
          </a:p>
          <a:p>
            <a:pPr marL="342900" marR="0" lvl="0" indent="-2413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800" i="0" u="none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grpSp>
        <p:nvGrpSpPr>
          <p:cNvPr id="253" name="Google Shape;253;p29"/>
          <p:cNvGrpSpPr/>
          <p:nvPr/>
        </p:nvGrpSpPr>
        <p:grpSpPr>
          <a:xfrm>
            <a:off x="0" y="5949950"/>
            <a:ext cx="9144000" cy="763587"/>
            <a:chOff x="1" y="6093297"/>
            <a:chExt cx="9143999" cy="764703"/>
          </a:xfrm>
        </p:grpSpPr>
        <p:pic>
          <p:nvPicPr>
            <p:cNvPr id="254" name="Google Shape;254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" y="6107520"/>
              <a:ext cx="4572000" cy="7504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5" name="Google Shape;255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485347" y="6093297"/>
              <a:ext cx="4658653" cy="7647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6" name="Google Shape;256;p29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29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1"/>
          <p:cNvSpPr txBox="1">
            <a:spLocks noGrp="1"/>
          </p:cNvSpPr>
          <p:nvPr>
            <p:ph type="body" idx="1"/>
          </p:nvPr>
        </p:nvSpPr>
        <p:spPr>
          <a:xfrm>
            <a:off x="468312" y="250825"/>
            <a:ext cx="8351837" cy="593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b="1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</a:t>
            </a:r>
            <a:r>
              <a:rPr lang="en-US" sz="2000" b="1" i="0" u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егиональный</a:t>
            </a:r>
            <a:r>
              <a:rPr lang="en-US" sz="2000" b="1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компонент</a:t>
            </a:r>
            <a:endParaRPr sz="2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0" algn="just">
              <a:spcBef>
                <a:spcPts val="0"/>
              </a:spcBef>
              <a:buNone/>
            </a:pPr>
            <a:r>
              <a:rPr lang="en-US" sz="1800" b="0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ru-RU" dirty="0"/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в образовательный процесс дошкольного учреждения регионального компонента дает детям дошкольного возраста первоначальные представления основ региональной культуры на основе краеведения. Развивает у дошкольников интерес к малой родине, ее культурно-историческим и природным особенностям. Реализация регионального содержания образования осуществляется в четырех направлениях: природно-климатические особенности родного края, национально-культурные и исторические особенности края, ценностно- смысловая взаимосвязь поколений и символика края. Введение в образовательный процесс краеведческого материала оказывает положительный эффект на развитие музейной педагогики, способствует привлечению детей к участию в праздниках села, народных праздниках. Условия реализации регионального компонента предусматривают ознакомление дошкольников с родным краем через естественное вхождение в целостный образовательный процесс, который выстраивается на основе определения доминирующих целей базовой программы, решаемых на фоне краеведческого материала. Установление связи поколений и познание ближайшего окружения обязательно связывается с культурными традициями прошлого.</a:t>
            </a:r>
          </a:p>
          <a:p>
            <a:pPr marL="3429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4" name="Google Shape;274;p31"/>
          <p:cNvGrpSpPr/>
          <p:nvPr/>
        </p:nvGrpSpPr>
        <p:grpSpPr>
          <a:xfrm>
            <a:off x="0" y="6237287"/>
            <a:ext cx="9144000" cy="620712"/>
            <a:chOff x="1" y="6093297"/>
            <a:chExt cx="9143999" cy="764703"/>
          </a:xfrm>
        </p:grpSpPr>
        <p:pic>
          <p:nvPicPr>
            <p:cNvPr id="275" name="Google Shape;275;p3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" y="6107520"/>
              <a:ext cx="4572000" cy="7504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6" name="Google Shape;276;p3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485347" y="6093297"/>
              <a:ext cx="4658653" cy="7647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7" name="Google Shape;277;p31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2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2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/>
          </a:p>
        </p:txBody>
      </p:sp>
      <p:grpSp>
        <p:nvGrpSpPr>
          <p:cNvPr id="284" name="Google Shape;284;p32"/>
          <p:cNvGrpSpPr/>
          <p:nvPr/>
        </p:nvGrpSpPr>
        <p:grpSpPr>
          <a:xfrm>
            <a:off x="0" y="5949950"/>
            <a:ext cx="9144000" cy="763587"/>
            <a:chOff x="1" y="6093297"/>
            <a:chExt cx="9143999" cy="764703"/>
          </a:xfrm>
        </p:grpSpPr>
        <p:pic>
          <p:nvPicPr>
            <p:cNvPr id="285" name="Google Shape;285;p3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" y="6107520"/>
              <a:ext cx="4572000" cy="7504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6" name="Google Shape;286;p3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485347" y="6093297"/>
              <a:ext cx="4658653" cy="7647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7" name="Google Shape;287;p32"/>
          <p:cNvSpPr txBox="1">
            <a:spLocks noGrp="1"/>
          </p:cNvSpPr>
          <p:nvPr>
            <p:ph type="body" idx="1"/>
          </p:nvPr>
        </p:nvSpPr>
        <p:spPr>
          <a:xfrm>
            <a:off x="724818" y="1172455"/>
            <a:ext cx="7848600" cy="409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основу реализации регионального компонента положены следующие принципы: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развивающего обучения. Правильно организованное обучение «ведет» за собой развитие. (Л. С. Выготский).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взаимодействия с социальными институтами. Реализуется в сотрудничестве с семьёй, библиотекой, музеем этнографии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в естественном включении краеведческого материала в программу дошкольного образования. Ознакомление с родным краем стало стержнем вокруг которого интегрируются все виды детской деятельности.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личностно-ориентированного общения. Партнерство, соучастие и взаимодействие — приоритетные формы общения педагога с детьми.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наглядности — широкое представление соответствующей изучаемому материалу наглядности: иллюстрации, слайды, фотографии родных пейзажей, памятников, достопримечательностей и т.д.;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последовательности предполагает планирование изучаемого познавательного материала последовательно (от простого к сложному);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занимательности - изучаемый материал должен быть интересным, увлекательным для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3"/>
          <p:cNvSpPr txBox="1">
            <a:spLocks noGrp="1"/>
          </p:cNvSpPr>
          <p:nvPr>
            <p:ph type="body" idx="1"/>
          </p:nvPr>
        </p:nvSpPr>
        <p:spPr>
          <a:xfrm>
            <a:off x="684212" y="908050"/>
            <a:ext cx="7775575" cy="430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содержания идет в следующих направлениях:</a:t>
            </a:r>
          </a:p>
          <a:p>
            <a:endPara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Природно-климатические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родного края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31800" algn="just">
              <a:lnSpc>
                <a:spcPct val="115000"/>
              </a:lnSpc>
              <a:spcBef>
                <a:spcPts val="0"/>
              </a:spcBef>
              <a:buSzPts val="2000"/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Национально-культурные и исторические особенности края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31800" algn="just">
              <a:lnSpc>
                <a:spcPct val="115000"/>
              </a:lnSpc>
              <a:spcBef>
                <a:spcPts val="0"/>
              </a:spcBef>
              <a:buSzPts val="2000"/>
              <a:buNone/>
            </a:pP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31800" algn="just">
              <a:lnSpc>
                <a:spcPct val="115000"/>
              </a:lnSpc>
              <a:spcBef>
                <a:spcPts val="0"/>
              </a:spcBef>
              <a:buSzPts val="2000"/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Ценностно-смысловая взаимосвязь поколений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31800" algn="just">
              <a:lnSpc>
                <a:spcPct val="115000"/>
              </a:lnSpc>
              <a:spcBef>
                <a:spcPts val="0"/>
              </a:spcBef>
              <a:buSzPts val="2000"/>
              <a:buNone/>
            </a:pP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31800" algn="just">
              <a:lnSpc>
                <a:spcPct val="115000"/>
              </a:lnSpc>
              <a:spcBef>
                <a:spcPts val="0"/>
              </a:spcBef>
              <a:buSzPts val="2000"/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Символика края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31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3" name="Google Shape;293;p33"/>
          <p:cNvGrpSpPr/>
          <p:nvPr/>
        </p:nvGrpSpPr>
        <p:grpSpPr>
          <a:xfrm>
            <a:off x="0" y="5949950"/>
            <a:ext cx="9144000" cy="763587"/>
            <a:chOff x="1" y="6093297"/>
            <a:chExt cx="9143999" cy="764703"/>
          </a:xfrm>
        </p:grpSpPr>
        <p:pic>
          <p:nvPicPr>
            <p:cNvPr id="294" name="Google Shape;294;p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" y="6107520"/>
              <a:ext cx="4572000" cy="7504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5" name="Google Shape;295;p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485347" y="6093297"/>
              <a:ext cx="4658653" cy="7647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6" name="Google Shape;296;p33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33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5"/>
          <p:cNvSpPr txBox="1">
            <a:spLocks noGrp="1"/>
          </p:cNvSpPr>
          <p:nvPr>
            <p:ph type="body" idx="1"/>
          </p:nvPr>
        </p:nvSpPr>
        <p:spPr>
          <a:xfrm>
            <a:off x="360362" y="547171"/>
            <a:ext cx="8207375" cy="5412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1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взаимодействия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1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семьями воспитанников</a:t>
            </a:r>
            <a:r>
              <a:rPr lang="ru-RU" b="1" dirty="0"/>
              <a:t>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с семьями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важное значение для выполнения детским садом своих функций дошкольной образовательной организации. С одной стороны, согласно ФГОС ДО, родители являются участниками образовательного процесса и поэтому должны активно привлекаться к участию во всех сторонах жизни воспитанников в ДОУ. С другой стороны, именно развитие конструктивного взаимодействия с семьей способствует целостному развитию личности ребенка. Таким образом, главная цель сотрудничества между педагогами и специалистами детского сада и семьями воспитанников — создание необходимых условий для формирования ответственных взаимоотношений с семьями воспитанников и развития компетентности родителей (способности разрешать разные типы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социальнo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-педагогических ситуаций, связанных с воспитанием ребенка); обеспечение права родителей на уважение и понимание, на участие в жизни детского сада.</a:t>
            </a:r>
          </a:p>
          <a:p>
            <a:pPr marL="3429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9" name="Google Shape;309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7950" y="6096000"/>
            <a:ext cx="9144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97650" y="0"/>
            <a:ext cx="2438400" cy="16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6"/>
          <p:cNvSpPr txBox="1">
            <a:spLocks noGrp="1"/>
          </p:cNvSpPr>
          <p:nvPr>
            <p:ph type="body" idx="1"/>
          </p:nvPr>
        </p:nvSpPr>
        <p:spPr>
          <a:xfrm>
            <a:off x="468312" y="692150"/>
            <a:ext cx="8229600" cy="424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приоритеты совместного с родителями развития ребенка: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детской любознательности.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связной речи.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самостоятельной игровой деятельности детей.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устойчивых контактов ребенка со сверстниками и развитие дружеских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взаимоотношений.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уверенности, инициативности дошкольников в детской деятельности и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общении со взрослыми и сверстниками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6" name="Google Shape;31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" y="6096000"/>
            <a:ext cx="9145587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00787" y="4797425"/>
            <a:ext cx="2160587" cy="128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6"/>
          <p:cNvSpPr txBox="1">
            <a:spLocks noGrp="1"/>
          </p:cNvSpPr>
          <p:nvPr>
            <p:ph type="body" idx="1"/>
          </p:nvPr>
        </p:nvSpPr>
        <p:spPr>
          <a:xfrm>
            <a:off x="468312" y="692150"/>
            <a:ext cx="8229600" cy="539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задачи взаимодействия детского сада с семьей: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отношения педагогов и родителей к различным вопросам воспитания, обучения, развития детей, условий организации разнообразной деятельности в детском саду и семье;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педагогов и родителей с лучшим опытом воспитания в детском саду и семье, а также с трудностями, возникающими в семейном и общественном воспитании дошкольников;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друг друга об актуальных задачах воспитания и обучения детей и о возможностях детского сада и семьи в решении данных задач;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 детском саду условий для разнообразного по содержанию и формам сотрудничества, способствующего развитию конструктивного взаимодействия педагогов и родителей с детьми;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семей воспитанников к участию в совместных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педагогами мероприятиях, организуемых в районе (городе, области);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поощрение родителей за внимательное отношение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  <a:p>
            <a:pPr lvl="0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разнообразным стремлениям и потребностям ребенка,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условий для их удовлетворения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семье.</a:t>
            </a:r>
          </a:p>
          <a:p>
            <a:pPr marL="3429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800" dirty="0"/>
          </a:p>
        </p:txBody>
      </p:sp>
      <p:pic>
        <p:nvPicPr>
          <p:cNvPr id="316" name="Google Shape;31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" y="6096000"/>
            <a:ext cx="9145587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31293" y="4984713"/>
            <a:ext cx="2160587" cy="1285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9002281"/>
      </p:ext>
    </p:extLst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8"/>
          <p:cNvSpPr txBox="1">
            <a:spLocks noGrp="1"/>
          </p:cNvSpPr>
          <p:nvPr>
            <p:ph type="body" idx="1"/>
          </p:nvPr>
        </p:nvSpPr>
        <p:spPr>
          <a:xfrm>
            <a:off x="827087" y="1700212"/>
            <a:ext cx="7489825" cy="324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Основными участниками реализации программы являются: </a:t>
            </a:r>
            <a:endParaRPr/>
          </a:p>
          <a:p>
            <a:pPr marL="342900" marR="0" lvl="0" indent="0" algn="ctr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дети дошкольного возраста, </a:t>
            </a:r>
            <a:endParaRPr/>
          </a:p>
          <a:p>
            <a:pPr marL="342900" marR="0" lvl="0" indent="0" algn="ctr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родители (законные представители), педагоги.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9" name="Google Shape;329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37" y="0"/>
            <a:ext cx="91440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517525" y="693737"/>
            <a:ext cx="7935912" cy="524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31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Муниципальное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бюджетное </a:t>
            </a:r>
            <a:r>
              <a:rPr lang="en-US" sz="18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дошкольное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образовательное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учреждение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«Детский сад «Кораблик»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расположено по адресу: Приморский край, Партизанский район, </a:t>
            </a:r>
            <a:r>
              <a:rPr lang="ru-RU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с.Хмыловка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,у.40 лет Победы ,1в.</a:t>
            </a:r>
            <a:endParaRPr lang="ru-RU" sz="1800" b="0" i="0" u="none" strike="noStrike" cap="none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31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Учредителем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детского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сада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является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Администрация Партизанского муниципального района.</a:t>
            </a:r>
          </a:p>
          <a:p>
            <a:pPr marL="0" marR="0" lvl="0" indent="431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Лизенция</a:t>
            </a:r>
            <a:r>
              <a:rPr lang="ru-RU" sz="1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образовательную деятельность 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</a:t>
            </a:r>
            <a:r>
              <a:rPr lang="ru-RU" sz="1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64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31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.0</a:t>
            </a:r>
            <a:r>
              <a:rPr lang="ru-RU" sz="1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.20</a:t>
            </a:r>
            <a:r>
              <a:rPr lang="ru-RU" sz="1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-RU" sz="1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18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бессрочн</a:t>
            </a:r>
            <a:r>
              <a:rPr lang="ru-RU" sz="18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ая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endParaRPr dirty="0"/>
          </a:p>
          <a:p>
            <a:pPr marL="0" marR="0" lvl="0" indent="431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детском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саду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функционирует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разновозрастные группы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общеразвивающей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направленности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ru-RU" sz="1800" b="0" i="0" u="none" strike="noStrike" cap="none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31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Группа «Капельки» ( от 1,5 до 3 лет)</a:t>
            </a:r>
          </a:p>
          <a:p>
            <a:pPr marL="0" marR="0" lvl="0" indent="431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Группа «</a:t>
            </a:r>
            <a:r>
              <a:rPr lang="ru-RU" sz="18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Дельфинчики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» ( от 3 до 5 лет)</a:t>
            </a:r>
          </a:p>
          <a:p>
            <a:pPr marL="0" marR="0" lvl="0" indent="431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Группа « Жемчужина» ( от 5 до 7 лет)</a:t>
            </a:r>
          </a:p>
          <a:p>
            <a:pPr marL="0" marR="0" lvl="0" indent="431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ru-RU"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31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Режим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работы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 5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дней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неделю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ru-RU" sz="1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0,5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часов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ежедневно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(с </a:t>
            </a:r>
            <a:r>
              <a:rPr lang="ru-RU" sz="1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7.30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18.00).</a:t>
            </a:r>
            <a:endParaRPr dirty="0"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96" name="Google Shape;96;p14"/>
          <p:cNvGrpSpPr/>
          <p:nvPr/>
        </p:nvGrpSpPr>
        <p:grpSpPr>
          <a:xfrm>
            <a:off x="0" y="5949950"/>
            <a:ext cx="9144000" cy="763587"/>
            <a:chOff x="1" y="6093297"/>
            <a:chExt cx="9143999" cy="764703"/>
          </a:xfrm>
        </p:grpSpPr>
        <p:pic>
          <p:nvPicPr>
            <p:cNvPr id="97" name="Google Shape;97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" y="6107520"/>
              <a:ext cx="4572000" cy="7504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485347" y="6093297"/>
              <a:ext cx="4658653" cy="7647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9" name="Google Shape;99;p14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39" descr="http://www.longfordwomenslink.org/photos/Education_and_Training/drawing_of_chilrent_in_a_pyrami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675" y="3284537"/>
            <a:ext cx="2881312" cy="3297237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9"/>
          <p:cNvSpPr txBox="1">
            <a:spLocks noGrp="1"/>
          </p:cNvSpPr>
          <p:nvPr>
            <p:ph type="ctrTitle" idx="4294967295"/>
          </p:nvPr>
        </p:nvSpPr>
        <p:spPr>
          <a:xfrm>
            <a:off x="539552" y="1124744"/>
            <a:ext cx="7992888" cy="187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91C8"/>
              </a:buClr>
              <a:buSzPts val="5400"/>
              <a:buFont typeface="Calibri"/>
              <a:buNone/>
            </a:pPr>
            <a:r>
              <a:rPr lang="en-US" sz="5400" b="1" i="0" u="none" strike="noStrike" cap="none">
                <a:solidFill>
                  <a:srgbClr val="6F91C8"/>
                </a:solidFill>
                <a:latin typeface="Calibri"/>
                <a:ea typeface="Calibri"/>
                <a:cs typeface="Calibri"/>
                <a:sym typeface="Calibri"/>
              </a:rPr>
              <a:t>СПАСИБО</a:t>
            </a:r>
            <a:br>
              <a:rPr lang="en-US" sz="5400" b="1" i="0" u="none" strike="noStrike" cap="none">
                <a:solidFill>
                  <a:srgbClr val="6F91C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 b="1" i="0" u="none" strike="noStrike" cap="none">
                <a:solidFill>
                  <a:srgbClr val="6F91C8"/>
                </a:solidFill>
                <a:latin typeface="Calibri"/>
                <a:ea typeface="Calibri"/>
                <a:cs typeface="Calibri"/>
                <a:sym typeface="Calibri"/>
              </a:rPr>
              <a:t>ЗА ВНИМАНИЕ!</a:t>
            </a:r>
            <a:endParaRPr sz="28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39" descr="https://mail-attachment.googleusercontent.com/attachment/u/0/?ui=2&amp;ik=488d483f3d&amp;view=att&amp;th=1414fb1861cea3df&amp;attid=0.3&amp;disp=inline&amp;realattid=f_hlz16brc2&amp;safe=1&amp;zw&amp;saduie=AG9B_P9H29ypLHhRJlaiuS2sffjT&amp;sadet=1380021572752&amp;sads=q8_DC_I7kIvJWd19Pq1M7w-UWa4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8" name="Google Shape;338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12" y="0"/>
            <a:ext cx="9145587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15"/>
          <p:cNvGrpSpPr/>
          <p:nvPr/>
        </p:nvGrpSpPr>
        <p:grpSpPr>
          <a:xfrm>
            <a:off x="0" y="5956300"/>
            <a:ext cx="9144000" cy="765175"/>
            <a:chOff x="1" y="6093297"/>
            <a:chExt cx="9143999" cy="764703"/>
          </a:xfrm>
        </p:grpSpPr>
        <p:pic>
          <p:nvPicPr>
            <p:cNvPr id="106" name="Google Shape;106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" y="6107520"/>
              <a:ext cx="4572000" cy="7504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485347" y="6093297"/>
              <a:ext cx="4658653" cy="7647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5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1"/>
          </p:nvPr>
        </p:nvSpPr>
        <p:spPr>
          <a:xfrm>
            <a:off x="427036" y="544512"/>
            <a:ext cx="8386457" cy="5173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45085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600" b="0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ru-RU" sz="1600" dirty="0" smtClean="0"/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муниципального бюджетного       дошкольного  образовательного учреждения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 «Кораблик»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с.Хмыловка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Партизанского муниципального района (далее - «Программа»)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локальный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нормативный документ, характеризующий специфику содержания образования и особенности организации образовательного процесса в образовательном учреждении. Программа ориентирована на учет интересов государственной образовательной политики РФ, муниципального задания, потребностей семей воспитанников, а так же на создание условий для полноценного проживания детьми периода дошкольного детства. Программа направлена на создание образовательного пространства для реализации целей и задач дошкольного образования.</a:t>
            </a:r>
          </a:p>
          <a:p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Концептуально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методическая основа Программы в инвариантной части: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программа дошкольного образования «От рождения до школы» под редакцией Н.Е.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Вераксы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Т.С. Комаровой, Э.М. Дорофеевой.</a:t>
            </a:r>
          </a:p>
          <a:p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Концептуально - методическая основа Программы в вариативной части: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«Наш дом-Природа» Н.Н. Николаева;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«Цветные ладошки» И. А. Лыкова;</a:t>
            </a:r>
          </a:p>
          <a:p>
            <a:pPr lvl="0"/>
            <a:r>
              <a:rPr lang="ru-RU" sz="1800" dirty="0"/>
              <a:t>«Детское творческое конструирование» Л.А. </a:t>
            </a:r>
            <a:r>
              <a:rPr lang="ru-RU" sz="1800" dirty="0" smtClean="0"/>
              <a:t>Парамонова</a:t>
            </a:r>
            <a:endParaRPr lang="ru-RU" sz="1800" dirty="0"/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>
            <a:spLocks noGrp="1"/>
          </p:cNvSpPr>
          <p:nvPr>
            <p:ph type="body" idx="1"/>
          </p:nvPr>
        </p:nvSpPr>
        <p:spPr>
          <a:xfrm>
            <a:off x="417512" y="404812"/>
            <a:ext cx="8135937" cy="506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образовательной Программы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составлена в соответствии с «Инновационной программой дошкольного образования» и включает в себя:</a:t>
            </a:r>
          </a:p>
          <a:p>
            <a:pPr lvl="0"/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раздел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который включает в себя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пояснительную записку (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описание цели и задач реализации    Программы, принципы и подходы к формированию ее содержания);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особенности детей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соответствии с возрастными этапами периода дошкольного детства);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образовательные результаты освоения Программы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(общие планируемые результаты освоения Программы в соответствии с ее содержанием и целевыми ориентирами, а так же планируемые результаты освоения Программы на этапе раннего детства и на этапе завершения дошкольного образования); систему педагогического мониторинга (особенности оценки качества образовательной деятельности по Программе и карты педагогической диагностики).</a:t>
            </a:r>
          </a:p>
          <a:p>
            <a:pPr lvl="0"/>
            <a:r>
              <a:rPr lang="ru-RU" sz="1800" dirty="0"/>
              <a:t/>
            </a:r>
            <a:br>
              <a:rPr lang="ru-RU" sz="1800" dirty="0"/>
            </a:br>
            <a:endParaRPr sz="1800" dirty="0"/>
          </a:p>
        </p:txBody>
      </p:sp>
      <p:grpSp>
        <p:nvGrpSpPr>
          <p:cNvPr id="115" name="Google Shape;115;p16"/>
          <p:cNvGrpSpPr/>
          <p:nvPr/>
        </p:nvGrpSpPr>
        <p:grpSpPr>
          <a:xfrm>
            <a:off x="0" y="5949950"/>
            <a:ext cx="9144000" cy="763587"/>
            <a:chOff x="1" y="6093297"/>
            <a:chExt cx="9143999" cy="764703"/>
          </a:xfrm>
        </p:grpSpPr>
        <p:pic>
          <p:nvPicPr>
            <p:cNvPr id="116" name="Google Shape;116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" y="6107520"/>
              <a:ext cx="4572000" cy="7504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485347" y="6093297"/>
              <a:ext cx="4658653" cy="7647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8" name="Google Shape;118;p16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6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7" descr="306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187" y="5480050"/>
            <a:ext cx="2051050" cy="12239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" name="Google Shape;125;p17"/>
          <p:cNvGrpSpPr/>
          <p:nvPr/>
        </p:nvGrpSpPr>
        <p:grpSpPr>
          <a:xfrm>
            <a:off x="4356100" y="6092825"/>
            <a:ext cx="4608512" cy="620712"/>
            <a:chOff x="1" y="6093297"/>
            <a:chExt cx="9143999" cy="764703"/>
          </a:xfrm>
        </p:grpSpPr>
        <p:pic>
          <p:nvPicPr>
            <p:cNvPr id="126" name="Google Shape;126;p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" y="6107520"/>
              <a:ext cx="4572000" cy="7504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1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485347" y="6093297"/>
              <a:ext cx="4658653" cy="76470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8" name="Google Shape;128;p17" descr="http://www.millan.net/anims/gifs/hoppbaby.gi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7548562" y="4881562"/>
            <a:ext cx="484187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7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826265"/>
            <a:ext cx="8229600" cy="5299897"/>
          </a:xfrm>
        </p:spPr>
        <p:txBody>
          <a:bodyPr/>
          <a:lstStyle/>
          <a:p>
            <a:pPr lvl="0"/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раздел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который включает в себя описание содержания образовательной деятельности в соответствии с направлениями развития по пяти образовательным областям для детей от 2 до 5 лет; содержание образовательной деятельности в соответствии с направлениями развития по пяти образовательным областям для детей от 5 до 7 лет ( при наличии рекомендаций медико-педагогической комиссии – до 8 лет); формы способы, методы реализации Программы; особенности взаимодействия между детьми и взрослыми, включая способы поддержки детской инициативы; особенности взаимодействия с семьями воспитанников; содержание культурно-досуговой деятельности; особенности работы с детьми с ограниченными возможностями здоровья; описание вариативной части образовательной программы ОУ.</a:t>
            </a:r>
          </a:p>
          <a:p>
            <a:pPr lvl="0"/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раздел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предполагает описание педагогических условий; планирование образовательной деятельности; режим дня; перспективы работы по коррекции содержания Программы; перечень литературных источников.</a:t>
            </a:r>
          </a:p>
          <a:p>
            <a:pPr marL="34290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ru-RU" sz="1800" dirty="0"/>
          </a:p>
          <a:p>
            <a:endParaRPr lang="ru-RU" sz="1800" dirty="0"/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>
            <a:spLocks noGrp="1"/>
          </p:cNvSpPr>
          <p:nvPr>
            <p:ph type="body" idx="1"/>
          </p:nvPr>
        </p:nvSpPr>
        <p:spPr>
          <a:xfrm>
            <a:off x="458787" y="908050"/>
            <a:ext cx="822960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Нормативно-правовое обеспечение Программы: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Российской Федерации от 29.12.2012 № 273-ФЗ «Об образовании Российской Федерации»;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СанПиН 3.1/2.4.3598-20 от 30 июня 2020 г. № 16;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«Федеральный государственный образовательный стандарт дошкольного образования», утвержденным Приказом Министерства образования и науки РФ от 17.10.2013 г. № 1155 (далее ФГОС ДО);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«Комментарии к Федеральному государственному образовательному стандарту дошкольного образования» от 28 августа 2014 года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№08-249;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Российской Федерации от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31.07.2020 г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373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образования»;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Устав МБДОУ «Детский сад «Кораблик».</a:t>
            </a:r>
          </a:p>
        </p:txBody>
      </p:sp>
      <p:grpSp>
        <p:nvGrpSpPr>
          <p:cNvPr id="137" name="Google Shape;137;p18"/>
          <p:cNvGrpSpPr/>
          <p:nvPr/>
        </p:nvGrpSpPr>
        <p:grpSpPr>
          <a:xfrm>
            <a:off x="0" y="5949950"/>
            <a:ext cx="9144000" cy="763587"/>
            <a:chOff x="1" y="6093297"/>
            <a:chExt cx="9143999" cy="764703"/>
          </a:xfrm>
        </p:grpSpPr>
        <p:pic>
          <p:nvPicPr>
            <p:cNvPr id="138" name="Google Shape;13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" y="6107520"/>
              <a:ext cx="4572000" cy="7504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485347" y="6093297"/>
              <a:ext cx="4658653" cy="7647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0" name="Google Shape;140;p18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9"/>
          <p:cNvGrpSpPr/>
          <p:nvPr/>
        </p:nvGrpSpPr>
        <p:grpSpPr>
          <a:xfrm>
            <a:off x="0" y="5805487"/>
            <a:ext cx="9144000" cy="765175"/>
            <a:chOff x="1" y="6093297"/>
            <a:chExt cx="9143999" cy="764703"/>
          </a:xfrm>
        </p:grpSpPr>
        <p:pic>
          <p:nvPicPr>
            <p:cNvPr id="147" name="Google Shape;147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" y="6107520"/>
              <a:ext cx="4572000" cy="7504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485347" y="6093297"/>
              <a:ext cx="4658653" cy="7647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9" name="Google Shape;149;p19"/>
          <p:cNvSpPr txBox="1">
            <a:spLocks noGrp="1"/>
          </p:cNvSpPr>
          <p:nvPr>
            <p:ph type="body" idx="1"/>
          </p:nvPr>
        </p:nvSpPr>
        <p:spPr>
          <a:xfrm>
            <a:off x="430212" y="836612"/>
            <a:ext cx="8229600" cy="3960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образовательная программа МБДОУ «Детский сад «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Кораблик»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целостностью и единой направленностью, которая проявляется в интеграции социально-эмоционального, познавательного и созидательно-творческого отношения детей к окружающему миру; а так же в интеграции образовательных областей.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содержания основной образовательной программы ДОУ позволяет осуществить: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каждому ребенку условий для наиболее полного раскрытия возрастных возможностей и способностей, так как задача дошкольного воспитания состоит не в максимальном ускорении развития дошкольника и не в форсировании сроков и темпов перевода его на «рельсы» школьного возраста;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разнообразия детской деятельности — близкой и естественной для ребенка: игры, общения со взрослыми и сверстниками, экспериментирования, предметной, изобразительной, музыкальной. Чем полнее и разнообразнее детская деятельность, тем больше она значима для ребенка и отвечает его природе;</a:t>
            </a:r>
          </a:p>
          <a:p>
            <a:r>
              <a:rPr lang="ru-RU" sz="1800" dirty="0"/>
              <a:t/>
            </a:r>
            <a:br>
              <a:rPr lang="ru-RU" sz="1800" dirty="0"/>
            </a:br>
            <a:endParaRPr sz="1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0" descr="http://ww2.valdosta.edu/~lnwingat/animated-kids-crowd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50" y="404812"/>
            <a:ext cx="3998912" cy="166211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0"/>
          <p:cNvSpPr txBox="1">
            <a:spLocks noGrp="1"/>
          </p:cNvSpPr>
          <p:nvPr>
            <p:ph type="body" idx="1"/>
          </p:nvPr>
        </p:nvSpPr>
        <p:spPr>
          <a:xfrm>
            <a:off x="409575" y="2276475"/>
            <a:ext cx="8229600" cy="33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ориентацию всех условий реализации программы на ребенка, создание эмоционально-комфортной обстановки и благоприятной среды его позитивного развития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реализацию приоритетного направления образовательной деятельности образовательного учреждения.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реализуется на государственном языке Российской Федерации – русском языке.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предназначена для очной реализации образовательной деятельности в дошкольном образовательном учреждении. Срок реализации Программы 5 лет.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20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/>
          </a:p>
        </p:txBody>
      </p:sp>
      <p:grpSp>
        <p:nvGrpSpPr>
          <p:cNvPr id="158" name="Google Shape;158;p20"/>
          <p:cNvGrpSpPr/>
          <p:nvPr/>
        </p:nvGrpSpPr>
        <p:grpSpPr>
          <a:xfrm>
            <a:off x="-47625" y="5618162"/>
            <a:ext cx="9144000" cy="763587"/>
            <a:chOff x="1" y="6093297"/>
            <a:chExt cx="9143999" cy="764703"/>
          </a:xfrm>
        </p:grpSpPr>
        <p:pic>
          <p:nvPicPr>
            <p:cNvPr id="159" name="Google Shape;159;p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" y="6107520"/>
              <a:ext cx="4572000" cy="7504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485347" y="6093297"/>
              <a:ext cx="4658653" cy="76470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21"/>
          <p:cNvGrpSpPr/>
          <p:nvPr/>
        </p:nvGrpSpPr>
        <p:grpSpPr>
          <a:xfrm>
            <a:off x="0" y="6092825"/>
            <a:ext cx="9144000" cy="765175"/>
            <a:chOff x="1" y="6093297"/>
            <a:chExt cx="9143999" cy="764703"/>
          </a:xfrm>
        </p:grpSpPr>
        <p:pic>
          <p:nvPicPr>
            <p:cNvPr id="167" name="Google Shape;167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" y="6107520"/>
              <a:ext cx="4572000" cy="7504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485347" y="6093297"/>
              <a:ext cx="4658653" cy="7647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9" name="Google Shape;169;p21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1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/>
          </a:p>
        </p:txBody>
      </p:sp>
      <p:sp>
        <p:nvSpPr>
          <p:cNvPr id="171" name="Google Shape;171;p21"/>
          <p:cNvSpPr txBox="1">
            <a:spLocks noGrp="1"/>
          </p:cNvSpPr>
          <p:nvPr>
            <p:ph type="body" idx="1"/>
          </p:nvPr>
        </p:nvSpPr>
        <p:spPr>
          <a:xfrm>
            <a:off x="411821" y="99152"/>
            <a:ext cx="8147050" cy="489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43180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образовательная программа МБДОУ «Детский сад «Кораблик» (далее – Программа) опирается на особенность дошкольного детства как особого культурно-исторического феномена, на историко-эволюционный подход к развитию личности в природе и обществе, культурно-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деятельностную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психологию социализации ребенка, педагогическую антропологию, педагогику сотрудничества, гуманную педагогику. Программа реализует принципы Федерального государственного стандарта дошкольного образования и обладает модульной структурой. Программа представляет общую модель образовательного процесса, возрастных нормативов развития, структуры и наполнения содержания образовательной деятельности в соответствии с направлениями развития ребенка в пяти образовательных областях. Образовательные области, содержание образовательной деятельности, равно как и организация образовательной среды, в том числе развивающая предметно- пространственная среда, выступают в качестве модулей, из которых создается Программа. Модульный характер содержания Программы позволяет конструировать образовательный процесс с учетом особенностей образовательного учреждения, его методического обеспечения, а так же особенностей контингента самих дошкольников.</a:t>
            </a:r>
          </a:p>
          <a:p>
            <a:pPr marL="0" marR="0" lvl="0" indent="431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/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1898</Words>
  <Application>Microsoft Office PowerPoint</Application>
  <PresentationFormat>Экран (4:3)</PresentationFormat>
  <Paragraphs>124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Korablik</cp:lastModifiedBy>
  <cp:revision>39</cp:revision>
  <dcterms:modified xsi:type="dcterms:W3CDTF">2022-10-05T23:55:02Z</dcterms:modified>
</cp:coreProperties>
</file>